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402" r:id="rId2"/>
    <p:sldId id="401" r:id="rId3"/>
    <p:sldId id="398" r:id="rId4"/>
    <p:sldId id="267" r:id="rId5"/>
    <p:sldId id="261" r:id="rId6"/>
    <p:sldId id="329" r:id="rId7"/>
    <p:sldId id="269" r:id="rId8"/>
    <p:sldId id="327" r:id="rId9"/>
    <p:sldId id="337" r:id="rId10"/>
    <p:sldId id="328" r:id="rId11"/>
    <p:sldId id="336" r:id="rId12"/>
    <p:sldId id="352" r:id="rId13"/>
    <p:sldId id="264" r:id="rId14"/>
    <p:sldId id="384" r:id="rId15"/>
    <p:sldId id="383" r:id="rId16"/>
    <p:sldId id="358" r:id="rId17"/>
    <p:sldId id="359" r:id="rId18"/>
    <p:sldId id="386" r:id="rId19"/>
    <p:sldId id="360" r:id="rId20"/>
    <p:sldId id="361" r:id="rId21"/>
    <p:sldId id="362" r:id="rId22"/>
    <p:sldId id="340" r:id="rId23"/>
    <p:sldId id="371" r:id="rId24"/>
    <p:sldId id="280" r:id="rId25"/>
    <p:sldId id="341" r:id="rId26"/>
    <p:sldId id="342" r:id="rId27"/>
    <p:sldId id="339" r:id="rId28"/>
    <p:sldId id="290" r:id="rId29"/>
    <p:sldId id="364" r:id="rId30"/>
    <p:sldId id="284" r:id="rId31"/>
    <p:sldId id="373" r:id="rId32"/>
    <p:sldId id="400" r:id="rId33"/>
    <p:sldId id="366" r:id="rId34"/>
    <p:sldId id="374" r:id="rId35"/>
    <p:sldId id="388" r:id="rId36"/>
    <p:sldId id="367" r:id="rId37"/>
    <p:sldId id="363" r:id="rId38"/>
    <p:sldId id="403" r:id="rId39"/>
    <p:sldId id="391" r:id="rId40"/>
    <p:sldId id="380" r:id="rId41"/>
    <p:sldId id="389" r:id="rId42"/>
    <p:sldId id="379" r:id="rId43"/>
    <p:sldId id="392" r:id="rId44"/>
    <p:sldId id="393" r:id="rId45"/>
    <p:sldId id="395" r:id="rId46"/>
    <p:sldId id="396" r:id="rId47"/>
    <p:sldId id="397" r:id="rId48"/>
    <p:sldId id="39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C07C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12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8D556-3537-4848-8678-6275D0C14E08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8AB50-6024-44E1-9B66-E345DD8E2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1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8AB50-6024-44E1-9B66-E345DD8E23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8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8AB50-6024-44E1-9B66-E345DD8E2356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668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54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2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1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8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58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2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52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1ACFD-4AFF-4BC1-A32E-884C212FE371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76428-E9F2-4133-90CA-1E24DDEA46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3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.png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498" y="1369666"/>
            <a:ext cx="115630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IMG-Denali’s educational series for mountain guides</a:t>
            </a:r>
            <a:r>
              <a:rPr lang="en-US" sz="2800" dirty="0" smtClean="0"/>
              <a:t>:</a:t>
            </a:r>
          </a:p>
          <a:p>
            <a:endParaRPr lang="en-US" sz="2800" dirty="0"/>
          </a:p>
          <a:p>
            <a:r>
              <a:rPr lang="en-US" sz="2800" dirty="0" smtClean="0"/>
              <a:t>As part of our concession contract with the National Park Service, all guides working on Denali are required to take short courses aimed at orienting them to Denali National Park.</a:t>
            </a:r>
          </a:p>
          <a:p>
            <a:endParaRPr lang="en-US" sz="2800" dirty="0" smtClean="0"/>
          </a:p>
          <a:p>
            <a:r>
              <a:rPr lang="en-US" sz="2800" dirty="0" smtClean="0"/>
              <a:t>The goal is to give you information you can share with your clients.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84233" y="271228"/>
            <a:ext cx="36872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Introduction</a:t>
            </a:r>
            <a:endParaRPr lang="en-US" sz="5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68"/>
    </mc:Choice>
    <mc:Fallback xmlns="">
      <p:transition spd="slow" advTm="33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366" y="743393"/>
            <a:ext cx="1157051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1964 </a:t>
            </a:r>
            <a:r>
              <a:rPr lang="en-US" sz="4000" dirty="0"/>
              <a:t>Alaskan </a:t>
            </a:r>
            <a:r>
              <a:rPr lang="en-US" sz="4000" dirty="0" smtClean="0"/>
              <a:t>earthquake </a:t>
            </a:r>
          </a:p>
          <a:p>
            <a:r>
              <a:rPr lang="en-US" dirty="0" smtClean="0"/>
              <a:t>5:36 </a:t>
            </a:r>
            <a:r>
              <a:rPr lang="en-US" dirty="0"/>
              <a:t>PM </a:t>
            </a:r>
            <a:r>
              <a:rPr lang="en-US" dirty="0" smtClean="0"/>
              <a:t>on </a:t>
            </a:r>
            <a:r>
              <a:rPr lang="en-US" dirty="0"/>
              <a:t>Good Friday, March 27.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4366" y="1950574"/>
            <a:ext cx="116638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Shaking lasted four </a:t>
            </a:r>
            <a:r>
              <a:rPr lang="en-US" dirty="0"/>
              <a:t>minutes and thirty-eight </a:t>
            </a:r>
            <a:endParaRPr lang="en-US" dirty="0" smtClean="0"/>
          </a:p>
          <a:p>
            <a:r>
              <a:rPr lang="en-US" dirty="0" smtClean="0"/>
              <a:t>seconds.</a:t>
            </a:r>
          </a:p>
          <a:p>
            <a:endParaRPr lang="en-US" dirty="0" smtClean="0"/>
          </a:p>
          <a:p>
            <a:r>
              <a:rPr lang="en-US" sz="3200" dirty="0" smtClean="0"/>
              <a:t>Magnitude 9.2: </a:t>
            </a:r>
          </a:p>
          <a:p>
            <a:r>
              <a:rPr lang="en-US" dirty="0" smtClean="0"/>
              <a:t>most </a:t>
            </a:r>
            <a:r>
              <a:rPr lang="en-US" dirty="0"/>
              <a:t>powerful earthquake </a:t>
            </a:r>
            <a:r>
              <a:rPr lang="en-US" dirty="0" smtClean="0"/>
              <a:t>in </a:t>
            </a:r>
            <a:r>
              <a:rPr lang="en-US" dirty="0"/>
              <a:t>North American </a:t>
            </a:r>
            <a:endParaRPr lang="en-US" dirty="0" smtClean="0"/>
          </a:p>
          <a:p>
            <a:r>
              <a:rPr lang="en-US" dirty="0" smtClean="0"/>
              <a:t>history; second </a:t>
            </a:r>
            <a:r>
              <a:rPr lang="en-US" dirty="0"/>
              <a:t>most powerful earthquake </a:t>
            </a:r>
            <a:endParaRPr lang="en-US" dirty="0" smtClean="0"/>
          </a:p>
          <a:p>
            <a:r>
              <a:rPr lang="en-US" dirty="0" smtClean="0"/>
              <a:t>in </a:t>
            </a:r>
            <a:r>
              <a:rPr lang="en-US" dirty="0"/>
              <a:t>world history.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Six </a:t>
            </a:r>
            <a:r>
              <a:rPr lang="en-US" dirty="0"/>
              <a:t>hundred miles (970 km) of fault </a:t>
            </a:r>
            <a:endParaRPr lang="en-US" dirty="0" smtClean="0"/>
          </a:p>
          <a:p>
            <a:r>
              <a:rPr lang="en-US" dirty="0" smtClean="0"/>
              <a:t>ruptured and </a:t>
            </a:r>
            <a:r>
              <a:rPr lang="en-US" dirty="0"/>
              <a:t>moved up to </a:t>
            </a:r>
            <a:endParaRPr lang="en-US" dirty="0" smtClean="0"/>
          </a:p>
          <a:p>
            <a:r>
              <a:rPr lang="en-US" dirty="0" smtClean="0"/>
              <a:t>60 </a:t>
            </a:r>
            <a:r>
              <a:rPr lang="en-US" dirty="0" err="1"/>
              <a:t>ft</a:t>
            </a:r>
            <a:r>
              <a:rPr lang="en-US" dirty="0"/>
              <a:t> (18 </a:t>
            </a:r>
            <a:r>
              <a:rPr lang="en-US" dirty="0" smtClean="0"/>
              <a:t>m).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73" y="1889416"/>
            <a:ext cx="7178073" cy="47139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44366" y="5485988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Ground fissures, collapsing structures, </a:t>
            </a:r>
            <a:endParaRPr lang="en-US" dirty="0" smtClean="0"/>
          </a:p>
          <a:p>
            <a:r>
              <a:rPr lang="en-US" dirty="0" smtClean="0"/>
              <a:t>and </a:t>
            </a:r>
            <a:r>
              <a:rPr lang="en-US" dirty="0"/>
              <a:t>tsunamis caused </a:t>
            </a:r>
            <a:r>
              <a:rPr lang="en-US" sz="2800" dirty="0"/>
              <a:t>131 </a:t>
            </a:r>
            <a:r>
              <a:rPr lang="en-US" sz="2800" dirty="0" smtClean="0"/>
              <a:t>deaths.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44366" y="82726"/>
            <a:ext cx="9283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Plate collision causes frequent earthquakes.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8466083" y="1925789"/>
            <a:ext cx="3008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Anchorage on March 28, 1964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55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03"/>
    </mc:Choice>
    <mc:Fallback xmlns="">
      <p:transition spd="slow" advTm="7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507" y="1797354"/>
            <a:ext cx="6642908" cy="5321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008" y="465512"/>
            <a:ext cx="11480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As a result of these plate movements, present-day Alaska is a mosaic of </a:t>
            </a:r>
            <a:r>
              <a:rPr lang="en-US" sz="3600" u="sng" dirty="0" smtClean="0"/>
              <a:t>exotic terranes </a:t>
            </a:r>
            <a:r>
              <a:rPr lang="en-US" sz="3600" dirty="0" smtClean="0"/>
              <a:t>welded together. 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535448" y="4617694"/>
            <a:ext cx="5447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an “exotic terrane”?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425738" y="6118167"/>
            <a:ext cx="42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color depicts a separate exotic terrane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25"/>
    </mc:Choice>
    <mc:Fallback xmlns="">
      <p:transition spd="slow" advTm="50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604" y="170990"/>
            <a:ext cx="11582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exotic terrane = tectonostratigraphic terrane</a:t>
            </a:r>
          </a:p>
          <a:p>
            <a:endParaRPr lang="en-US" sz="3600" dirty="0"/>
          </a:p>
          <a:p>
            <a:r>
              <a:rPr lang="en-US" sz="3600" dirty="0" smtClean="0"/>
              <a:t>fragment </a:t>
            </a:r>
            <a:r>
              <a:rPr lang="en-US" sz="3600" dirty="0"/>
              <a:t>of crustal material formed </a:t>
            </a:r>
            <a:r>
              <a:rPr lang="en-US" sz="3600" dirty="0" smtClean="0"/>
              <a:t>on one </a:t>
            </a:r>
            <a:r>
              <a:rPr lang="en-US" sz="3600" dirty="0"/>
              <a:t>tectonic </a:t>
            </a:r>
            <a:r>
              <a:rPr lang="en-US" sz="3600" dirty="0" smtClean="0"/>
              <a:t>plate, then accreted onto another </a:t>
            </a:r>
            <a:r>
              <a:rPr lang="en-US" sz="3600" dirty="0"/>
              <a:t>plate. </a:t>
            </a:r>
            <a:endParaRPr lang="en-US" sz="3600" dirty="0" smtClean="0"/>
          </a:p>
          <a:p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75" y="2728912"/>
            <a:ext cx="5505450" cy="41290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78784" y="4608790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Pacific Plate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888662">
            <a:off x="6623636" y="4303059"/>
            <a:ext cx="220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American Plate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7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98"/>
    </mc:Choice>
    <mc:Fallback xmlns="">
      <p:transition spd="slow" advTm="6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" y="254000"/>
            <a:ext cx="102601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Alaska is a conglomeration of exotic terranes dragged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northward by the Pacific plate.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202" y="1525274"/>
            <a:ext cx="4580484" cy="5199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60686" y="6426620"/>
            <a:ext cx="2293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Milalasky</a:t>
            </a:r>
            <a:r>
              <a:rPr lang="en-US" dirty="0" smtClean="0">
                <a:solidFill>
                  <a:schemeClr val="bg1"/>
                </a:solidFill>
              </a:rPr>
              <a:t> et al (2010)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79060" y="3001756"/>
            <a:ext cx="5728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Different colored bedrock units depict different exotic terranes.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Some came from as far away as the Southern Ocean.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455149">
            <a:off x="3404740" y="3940475"/>
            <a:ext cx="2204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North American Plate</a:t>
            </a:r>
            <a:endParaRPr lang="en-US" dirty="0"/>
          </a:p>
        </p:txBody>
      </p:sp>
      <p:sp>
        <p:nvSpPr>
          <p:cNvPr id="2" name="Right Arrow 1"/>
          <p:cNvSpPr/>
          <p:nvPr/>
        </p:nvSpPr>
        <p:spPr>
          <a:xfrm rot="15926884">
            <a:off x="1727455" y="4821382"/>
            <a:ext cx="978408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86660">
            <a:off x="4456986" y="4421096"/>
            <a:ext cx="518205" cy="1005927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3"/>
    </mc:Choice>
    <mc:Fallback xmlns="">
      <p:transition spd="slow" advTm="37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5892" y="371393"/>
            <a:ext cx="85460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How do you accommodate these </a:t>
            </a:r>
          </a:p>
          <a:p>
            <a:r>
              <a:rPr lang="en-US" sz="4800" dirty="0" smtClean="0"/>
              <a:t>opposing forces?</a:t>
            </a:r>
            <a:endParaRPr lang="en-US" sz="4800" dirty="0"/>
          </a:p>
        </p:txBody>
      </p:sp>
      <p:grpSp>
        <p:nvGrpSpPr>
          <p:cNvPr id="5" name="Group 4"/>
          <p:cNvGrpSpPr/>
          <p:nvPr/>
        </p:nvGrpSpPr>
        <p:grpSpPr>
          <a:xfrm>
            <a:off x="1714268" y="1851137"/>
            <a:ext cx="9050352" cy="2294655"/>
            <a:chOff x="1930400" y="3126631"/>
            <a:chExt cx="7768666" cy="1011197"/>
          </a:xfrm>
        </p:grpSpPr>
        <p:sp>
          <p:nvSpPr>
            <p:cNvPr id="3" name="Rectangle 2"/>
            <p:cNvSpPr/>
            <p:nvPr/>
          </p:nvSpPr>
          <p:spPr>
            <a:xfrm>
              <a:off x="1930400" y="3403600"/>
              <a:ext cx="3352800" cy="721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8624" y="3400148"/>
              <a:ext cx="3680442" cy="73768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4923746" y="3126631"/>
              <a:ext cx="208195" cy="500022"/>
            </a:xfrm>
            <a:prstGeom prst="straightConnector1">
              <a:avLst/>
            </a:prstGeom>
            <a:ln w="152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184293">
              <a:off x="5289040" y="3387557"/>
              <a:ext cx="1524132" cy="48162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368523" y="4248623"/>
            <a:ext cx="66398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4000" dirty="0" smtClean="0"/>
              <a:t> </a:t>
            </a:r>
            <a:r>
              <a:rPr lang="en-US" sz="4800" dirty="0" smtClean="0"/>
              <a:t>subduction</a:t>
            </a:r>
          </a:p>
          <a:p>
            <a:pPr marL="342900" indent="-342900">
              <a:buAutoNum type="arabicParenR"/>
            </a:pPr>
            <a:r>
              <a:rPr lang="en-US" sz="4800" dirty="0" smtClean="0"/>
              <a:t> lateral displacement</a:t>
            </a:r>
          </a:p>
          <a:p>
            <a:pPr marL="342900" indent="-342900">
              <a:buAutoNum type="arabicParenR"/>
            </a:pPr>
            <a:r>
              <a:rPr lang="en-US" sz="4800" dirty="0"/>
              <a:t> </a:t>
            </a:r>
            <a:r>
              <a:rPr lang="en-US" sz="4800" dirty="0" smtClean="0"/>
              <a:t>uplift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2265313" y="2931831"/>
            <a:ext cx="2665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Pacific Plate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6800809" y="3176948"/>
            <a:ext cx="377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N American Plate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 rot="19908524">
            <a:off x="3477996" y="5045926"/>
            <a:ext cx="1831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answer: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8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00"/>
    </mc:Choice>
    <mc:Fallback xmlns="">
      <p:transition spd="slow" advTm="3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938" y="1790578"/>
            <a:ext cx="8715375" cy="4956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315" y="205365"/>
            <a:ext cx="67172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</a:rPr>
              <a:t>subduction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denser oceanic plate passes under 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lighter continental plate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477664">
            <a:off x="7707545" y="5596836"/>
            <a:ext cx="4140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“Moho” = </a:t>
            </a:r>
            <a:r>
              <a:rPr lang="en-US" dirty="0" err="1" smtClean="0"/>
              <a:t>Mohorovičić</a:t>
            </a:r>
            <a:r>
              <a:rPr lang="en-US" dirty="0" smtClean="0"/>
              <a:t> discontinuity:</a:t>
            </a:r>
          </a:p>
          <a:p>
            <a:r>
              <a:rPr lang="en-US" dirty="0" smtClean="0"/>
              <a:t> boundary between the crust and mantle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2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8"/>
    </mc:Choice>
    <mc:Fallback xmlns="">
      <p:transition spd="slow" advTm="34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548" y="794183"/>
            <a:ext cx="1074381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subduction causes 3 things to happen:</a:t>
            </a:r>
          </a:p>
          <a:p>
            <a:endParaRPr lang="en-US" sz="3200" dirty="0" smtClean="0"/>
          </a:p>
          <a:p>
            <a:pPr marL="742950" indent="-742950">
              <a:buAutoNum type="arabicParenR"/>
            </a:pPr>
            <a:r>
              <a:rPr lang="en-US" sz="4400" dirty="0" smtClean="0"/>
              <a:t>docking of exotic terranes </a:t>
            </a:r>
          </a:p>
          <a:p>
            <a:pPr marL="742950" indent="-742950">
              <a:buAutoNum type="arabicParenR"/>
            </a:pPr>
            <a:r>
              <a:rPr lang="en-US" sz="2000" dirty="0" smtClean="0"/>
              <a:t>Volcanism</a:t>
            </a:r>
          </a:p>
          <a:p>
            <a:pPr marL="742950" indent="-742950">
              <a:buAutoNum type="arabicParenR"/>
            </a:pPr>
            <a:r>
              <a:rPr lang="en-US" sz="2000" dirty="0" smtClean="0"/>
              <a:t>Accretionary wedges of sediment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551" y="1747838"/>
            <a:ext cx="4911449" cy="4649506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8782276" y="3591153"/>
            <a:ext cx="1907998" cy="726321"/>
          </a:xfrm>
          <a:custGeom>
            <a:avLst/>
            <a:gdLst>
              <a:gd name="connsiteX0" fmla="*/ 0 w 1564640"/>
              <a:gd name="connsiteY0" fmla="*/ 0 h 619760"/>
              <a:gd name="connsiteX1" fmla="*/ 640080 w 1564640"/>
              <a:gd name="connsiteY1" fmla="*/ 30480 h 619760"/>
              <a:gd name="connsiteX2" fmla="*/ 1209040 w 1564640"/>
              <a:gd name="connsiteY2" fmla="*/ 284480 h 619760"/>
              <a:gd name="connsiteX3" fmla="*/ 1564640 w 1564640"/>
              <a:gd name="connsiteY3" fmla="*/ 619760 h 619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64640" h="619760">
                <a:moveTo>
                  <a:pt x="0" y="0"/>
                </a:moveTo>
                <a:lnTo>
                  <a:pt x="640080" y="30480"/>
                </a:lnTo>
                <a:cubicBezTo>
                  <a:pt x="841587" y="77893"/>
                  <a:pt x="1054947" y="186267"/>
                  <a:pt x="1209040" y="284480"/>
                </a:cubicBezTo>
                <a:cubicBezTo>
                  <a:pt x="1363133" y="382693"/>
                  <a:pt x="1463886" y="501226"/>
                  <a:pt x="1564640" y="61976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6627" y="5429640"/>
            <a:ext cx="2111370" cy="9813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7015" y="2205001"/>
            <a:ext cx="107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terrane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379942" y="2205001"/>
            <a:ext cx="132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continent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217088" y="4425494"/>
            <a:ext cx="781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17015" y="2006698"/>
            <a:ext cx="739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91"/>
    </mc:Choice>
    <mc:Fallback xmlns="">
      <p:transition spd="slow" advTm="30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6" y="566250"/>
            <a:ext cx="7778198" cy="54263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1312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MichaelZuo</a:t>
            </a:r>
            <a:r>
              <a:rPr lang="en-US" dirty="0"/>
              <a:t> - Own work, CC BY-SA 4.0, https://commons.wikimedia.org/w/index.php?curid=36021267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1373" y="242337"/>
            <a:ext cx="1154617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subduction causes accretion at the continental margin </a:t>
            </a:r>
          </a:p>
          <a:p>
            <a:r>
              <a:rPr lang="en-US" sz="4000" dirty="0" smtClean="0"/>
              <a:t>through several processes:</a:t>
            </a:r>
          </a:p>
          <a:p>
            <a:endParaRPr lang="en-US" sz="2800" dirty="0" smtClean="0"/>
          </a:p>
          <a:p>
            <a:pPr marL="342900" indent="-342900">
              <a:buAutoNum type="arabicParenR"/>
            </a:pPr>
            <a:r>
              <a:rPr lang="en-US" sz="2000" dirty="0" smtClean="0"/>
              <a:t>docking of exotic terrain</a:t>
            </a:r>
          </a:p>
          <a:p>
            <a:r>
              <a:rPr lang="en-US" sz="4000" dirty="0" smtClean="0"/>
              <a:t>2) </a:t>
            </a:r>
            <a:r>
              <a:rPr lang="en-US" sz="5400" dirty="0" smtClean="0"/>
              <a:t>volcanism</a:t>
            </a:r>
          </a:p>
          <a:p>
            <a:r>
              <a:rPr lang="en-US" sz="2000" dirty="0" smtClean="0"/>
              <a:t>3</a:t>
            </a:r>
            <a:r>
              <a:rPr lang="en-US" sz="2000" dirty="0"/>
              <a:t>) accretionary wedges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9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75"/>
    </mc:Choice>
    <mc:Fallback xmlns="">
      <p:transition spd="slow" advTm="5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9" y="1155986"/>
            <a:ext cx="8309112" cy="55172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052" y="218661"/>
            <a:ext cx="8083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Alaska has numerous volcanoes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895522" y="4134678"/>
            <a:ext cx="3003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Mount Sanford</a:t>
            </a:r>
          </a:p>
          <a:p>
            <a:r>
              <a:rPr lang="en-US" sz="3600" dirty="0" smtClean="0"/>
              <a:t>(4949 m)</a:t>
            </a:r>
            <a:endParaRPr lang="en-US" sz="36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6"/>
    </mc:Choice>
    <mc:Fallback xmlns="">
      <p:transition spd="slow" advTm="19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460" y="1901251"/>
            <a:ext cx="8715375" cy="4956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724" y="1092359"/>
            <a:ext cx="1183043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docking of exotic terrains</a:t>
            </a:r>
          </a:p>
          <a:p>
            <a:pPr marL="342900" indent="-342900">
              <a:buAutoNum type="arabicParenR"/>
            </a:pPr>
            <a:r>
              <a:rPr lang="en-US" dirty="0" smtClean="0"/>
              <a:t>volcanism</a:t>
            </a:r>
          </a:p>
          <a:p>
            <a:r>
              <a:rPr lang="en-US" sz="3600" dirty="0" smtClean="0"/>
              <a:t>3) </a:t>
            </a:r>
            <a:r>
              <a:rPr lang="en-US" sz="4400" dirty="0" smtClean="0"/>
              <a:t>accretionary wedges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287617" y="2524539"/>
            <a:ext cx="1798983" cy="166977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1363" y="203422"/>
            <a:ext cx="89653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subduction causes 3 things to happen: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7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71"/>
    </mc:Choice>
    <mc:Fallback xmlns="">
      <p:transition spd="slow" advTm="24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28" t="-1669"/>
          <a:stretch/>
        </p:blipFill>
        <p:spPr>
          <a:xfrm>
            <a:off x="5269551" y="382385"/>
            <a:ext cx="4564406" cy="60766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24443" y="689957"/>
            <a:ext cx="492944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Your instructor is Dan Mann, one of the partners in IMG-Denali.</a:t>
            </a:r>
          </a:p>
          <a:p>
            <a:endParaRPr lang="en-US" sz="3600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r>
              <a:rPr lang="en-US" sz="3600" dirty="0" smtClean="0"/>
              <a:t>There are </a:t>
            </a:r>
            <a:r>
              <a:rPr lang="en-US" sz="3600" dirty="0" err="1" smtClean="0"/>
              <a:t>quizes</a:t>
            </a:r>
            <a:r>
              <a:rPr lang="en-US" sz="3600" dirty="0" smtClean="0"/>
              <a:t> included in each </a:t>
            </a:r>
            <a:r>
              <a:rPr lang="en-US" sz="3600" dirty="0" err="1" smtClean="0"/>
              <a:t>Powerpoint</a:t>
            </a:r>
            <a:r>
              <a:rPr lang="en-US" sz="3600" dirty="0" smtClean="0"/>
              <a:t> show.</a:t>
            </a:r>
          </a:p>
          <a:p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488514" y="1039091"/>
            <a:ext cx="1421835" cy="5070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40"/>
    </mc:Choice>
    <mc:Fallback xmlns="">
      <p:transition spd="slow" advTm="48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4175" y="314271"/>
            <a:ext cx="117225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accretionary wedge: </a:t>
            </a:r>
            <a:r>
              <a:rPr lang="en-US" sz="4400" dirty="0" smtClean="0"/>
              <a:t>ocean sediment scraped off onto continental margin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12" y="2096611"/>
            <a:ext cx="7529213" cy="47613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13716" y="5586153"/>
            <a:ext cx="3358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marine sedimentary rocks, Spain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5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38"/>
    </mc:Choice>
    <mc:Fallback xmlns="">
      <p:transition spd="slow" advTm="30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176" y="1363287"/>
            <a:ext cx="7509711" cy="3649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956" y="1316599"/>
            <a:ext cx="7193722" cy="49014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0917" y="6089466"/>
            <a:ext cx="23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Plafker</a:t>
            </a:r>
            <a:r>
              <a:rPr lang="en-US" dirty="0" smtClean="0"/>
              <a:t> and Berg (1994)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4106" y="0"/>
            <a:ext cx="119970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terrane docking + volcanism  + accretionary wedges give you: </a:t>
            </a:r>
          </a:p>
          <a:p>
            <a:r>
              <a:rPr lang="en-US" sz="2800" dirty="0" smtClean="0"/>
              <a:t>multiple belts of volcanic rocks, accretionary wedges, &amp; exotic terranes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35496" y="6334170"/>
            <a:ext cx="8905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red lines = volcanic arcs, black lines = plutonic rocks from volcanic arcs</a:t>
            </a:r>
            <a:endParaRPr lang="en-US" sz="2400" dirty="0"/>
          </a:p>
        </p:txBody>
      </p:sp>
      <p:sp>
        <p:nvSpPr>
          <p:cNvPr id="7" name="Isosceles Triangle 6"/>
          <p:cNvSpPr/>
          <p:nvPr/>
        </p:nvSpPr>
        <p:spPr>
          <a:xfrm>
            <a:off x="2824810" y="3726510"/>
            <a:ext cx="487017" cy="37752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63287" y="3608117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Denali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183091" y="4613564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Japan Times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09"/>
    </mc:Choice>
    <mc:Fallback xmlns="">
      <p:transition spd="slow" advTm="6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1999287"/>
            <a:ext cx="6004152" cy="45031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440" y="6502400"/>
            <a:ext cx="284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Matt Nolan, Fairbanks </a:t>
            </a:r>
            <a:r>
              <a:rPr lang="en-US" dirty="0" err="1" smtClean="0"/>
              <a:t>Fodar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5440" y="0"/>
            <a:ext cx="115578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So far….</a:t>
            </a:r>
          </a:p>
          <a:p>
            <a:r>
              <a:rPr lang="en-US" sz="3600" dirty="0" smtClean="0"/>
              <a:t>Denali is part of a mosaic of exotic terranes mixed with volcanic and sedimentary rocks, all derived from the collision between the North American and Pacific Plates.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190509" y="5843847"/>
            <a:ext cx="344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view to SW over Muldrow Glacier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0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8"/>
    </mc:Choice>
    <mc:Fallback xmlns="">
      <p:transition spd="slow" advTm="13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7844" y="982016"/>
            <a:ext cx="8868410" cy="5782885"/>
            <a:chOff x="192215" y="301421"/>
            <a:chExt cx="9386570" cy="64810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2215" y="301421"/>
              <a:ext cx="9386570" cy="61117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75920" y="6065520"/>
              <a:ext cx="1606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Alasdair Turner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35040" y="558800"/>
              <a:ext cx="2270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Denali (south) summit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41840" y="807441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north peak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04412" y="6413121"/>
              <a:ext cx="1657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Kahiltna</a:t>
              </a:r>
              <a:r>
                <a:rPr lang="en-US" i="1" dirty="0" smtClean="0"/>
                <a:t> Glacier</a:t>
              </a:r>
              <a:endParaRPr lang="en-US" i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22896" y="1361440"/>
              <a:ext cx="148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West Buttress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32554" y="2082800"/>
              <a:ext cx="689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14,000 ‘</a:t>
              </a:r>
              <a:endParaRPr lang="en-US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3030" y="189516"/>
            <a:ext cx="9867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But where did the granite come from? </a:t>
            </a:r>
            <a:endParaRPr lang="en-US" sz="4800" dirty="0"/>
          </a:p>
        </p:txBody>
      </p:sp>
      <p:sp>
        <p:nvSpPr>
          <p:cNvPr id="11" name="TextBox 10"/>
          <p:cNvSpPr txBox="1"/>
          <p:nvPr/>
        </p:nvSpPr>
        <p:spPr>
          <a:xfrm>
            <a:off x="8582025" y="5212752"/>
            <a:ext cx="34233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And why is Denali </a:t>
            </a:r>
          </a:p>
          <a:p>
            <a:r>
              <a:rPr lang="en-US" sz="3200" dirty="0" smtClean="0"/>
              <a:t>located where it is?</a:t>
            </a:r>
            <a:endParaRPr lang="en-US" sz="3200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4"/>
    </mc:Choice>
    <mc:Fallback xmlns="">
      <p:transition spd="slow" advTm="23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454" y="118165"/>
            <a:ext cx="3566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As you will remember...</a:t>
            </a:r>
            <a:endParaRPr lang="en-US" sz="28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314371" y="839586"/>
            <a:ext cx="7489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3 </a:t>
            </a:r>
            <a:endParaRPr lang="en-US" sz="60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5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2"/>
    </mc:Choice>
    <mc:Fallback xmlns="">
      <p:transition spd="slow" advTm="12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0"/>
            <a:ext cx="10546080" cy="593217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3210560" y="4876800"/>
            <a:ext cx="914400" cy="9144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42347">
            <a:off x="1599185" y="4947356"/>
            <a:ext cx="951058" cy="951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170" y="5861685"/>
            <a:ext cx="23482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intrusive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7627" y="5791200"/>
            <a:ext cx="2453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extrusive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8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65"/>
    </mc:Choice>
    <mc:Fallback xmlns="">
      <p:transition spd="slow" advTm="27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678" y="0"/>
            <a:ext cx="121400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Your first quiz:</a:t>
            </a:r>
          </a:p>
          <a:p>
            <a:endParaRPr lang="en-US" dirty="0"/>
          </a:p>
          <a:p>
            <a:r>
              <a:rPr lang="en-US" sz="3600" dirty="0" smtClean="0"/>
              <a:t>Name a famous mountain composed of </a:t>
            </a:r>
            <a:r>
              <a:rPr lang="en-US" sz="3600" u="sng" dirty="0" smtClean="0"/>
              <a:t>extrusive </a:t>
            </a:r>
            <a:r>
              <a:rPr lang="en-US" sz="3600" dirty="0" smtClean="0"/>
              <a:t>igneous rocks.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HINT: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239" y="1691419"/>
            <a:ext cx="7399351" cy="4932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2282" y="3217024"/>
            <a:ext cx="3382077" cy="200254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16009" y="5227982"/>
            <a:ext cx="278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“OK, I give up. Just tell me!”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9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6"/>
    </mc:Choice>
    <mc:Fallback xmlns="">
      <p:transition spd="slow" advTm="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825" y="2894864"/>
            <a:ext cx="4547273" cy="38438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3635" y="312751"/>
            <a:ext cx="11772348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u="sng" dirty="0"/>
              <a:t>Intrusive</a:t>
            </a:r>
            <a:r>
              <a:rPr lang="en-US" sz="3600" dirty="0"/>
              <a:t> igneous rocks crystallize below Earth's </a:t>
            </a:r>
            <a:r>
              <a:rPr lang="en-US" sz="3600" dirty="0" smtClean="0"/>
              <a:t>surface where  </a:t>
            </a:r>
            <a:r>
              <a:rPr lang="en-US" sz="3600" dirty="0"/>
              <a:t>slow cooling </a:t>
            </a:r>
            <a:r>
              <a:rPr lang="en-US" sz="3600" dirty="0" smtClean="0"/>
              <a:t>allows </a:t>
            </a:r>
            <a:r>
              <a:rPr lang="en-US" sz="3600" dirty="0"/>
              <a:t>large crystals to form. </a:t>
            </a:r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Granite is one type of intrusive igneous rock.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549059" y="6049617"/>
            <a:ext cx="188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ote large crystals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255" y="2752725"/>
            <a:ext cx="4471969" cy="2895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27"/>
    </mc:Choice>
    <mc:Fallback xmlns="">
      <p:transition spd="slow" advTm="36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118" y="264671"/>
            <a:ext cx="1166320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Much of Denali is a granite pluton.</a:t>
            </a:r>
            <a:endParaRPr lang="en-US" sz="60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214191" y="5764696"/>
            <a:ext cx="7017026" cy="785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847" y="1371600"/>
            <a:ext cx="10309504" cy="53258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175" y="1403731"/>
            <a:ext cx="5599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These are different types of plutons.</a:t>
            </a:r>
            <a:endParaRPr lang="en-US" sz="28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721935" y="1850065"/>
            <a:ext cx="1325668" cy="33790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988" y="2968712"/>
            <a:ext cx="1012024" cy="92057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209953" y="1913860"/>
            <a:ext cx="3987210" cy="39446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9669" flipV="1">
            <a:off x="2679810" y="3108813"/>
            <a:ext cx="4408483" cy="35293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6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22"/>
    </mc:Choice>
    <mc:Fallback xmlns="">
      <p:transition spd="slow" advTm="2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413" y="1554023"/>
            <a:ext cx="6676335" cy="4657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13120" y="6211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By </a:t>
            </a:r>
            <a:r>
              <a:rPr lang="en-US" dirty="0" err="1"/>
              <a:t>MichaelZuo</a:t>
            </a:r>
            <a:r>
              <a:rPr lang="en-US" dirty="0"/>
              <a:t> - Own work, CC BY-SA 4.0, https://commons.wikimedia.org/w/index.php?curid=36021267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555" y="0"/>
            <a:ext cx="105821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Granite plutons are a product of subduction.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070" y="1554023"/>
            <a:ext cx="5802050" cy="37768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07070" y="1554023"/>
            <a:ext cx="4477495" cy="543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79002" y="1547202"/>
            <a:ext cx="2576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active volcanoes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8181" y="840497"/>
            <a:ext cx="11906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there are volcanoes, there are intrusive igneous rocks </a:t>
            </a:r>
            <a:r>
              <a:rPr lang="en-US" sz="2400" dirty="0" smtClean="0">
                <a:solidFill>
                  <a:srgbClr val="FF0000"/>
                </a:solidFill>
              </a:rPr>
              <a:t>(aka, granite) </a:t>
            </a:r>
            <a:r>
              <a:rPr lang="en-US" sz="2400" dirty="0" smtClean="0"/>
              <a:t>lurking beneath</a:t>
            </a:r>
            <a:endParaRPr lang="en-US" sz="2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8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04"/>
    </mc:Choice>
    <mc:Fallback xmlns="">
      <p:transition spd="slow" advTm="27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155" y="0"/>
            <a:ext cx="11138306" cy="61555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i="1" dirty="0" smtClean="0"/>
              <a:t>IMG-Denali</a:t>
            </a:r>
          </a:p>
          <a:p>
            <a:r>
              <a:rPr lang="en-US" sz="3200" i="1" dirty="0" smtClean="0"/>
              <a:t>Guide Orientation and Information</a:t>
            </a:r>
          </a:p>
          <a:p>
            <a:r>
              <a:rPr lang="en-US" sz="3200" i="1" dirty="0" smtClean="0"/>
              <a:t>March 2019</a:t>
            </a:r>
          </a:p>
          <a:p>
            <a:r>
              <a:rPr lang="en-US" sz="3600" b="1" dirty="0" smtClean="0"/>
              <a:t>Lecture 1.</a:t>
            </a:r>
            <a:r>
              <a:rPr lang="en-US" sz="4800" dirty="0" smtClean="0"/>
              <a:t> </a:t>
            </a:r>
            <a:r>
              <a:rPr lang="en-US" sz="5400" dirty="0" smtClean="0"/>
              <a:t>Bedrock and Tectonics of Denali</a:t>
            </a:r>
          </a:p>
          <a:p>
            <a:endParaRPr lang="en-US" sz="4800" dirty="0"/>
          </a:p>
          <a:p>
            <a:r>
              <a:rPr lang="en-US" sz="2800" dirty="0" smtClean="0"/>
              <a:t>by </a:t>
            </a:r>
          </a:p>
          <a:p>
            <a:r>
              <a:rPr lang="en-US" sz="2800" dirty="0" smtClean="0"/>
              <a:t>Dr. Daniel Mann</a:t>
            </a:r>
          </a:p>
          <a:p>
            <a:r>
              <a:rPr lang="en-US" sz="2800" dirty="0" smtClean="0"/>
              <a:t>Department of Geosciences</a:t>
            </a:r>
          </a:p>
          <a:p>
            <a:r>
              <a:rPr lang="en-US" sz="2800" dirty="0" smtClean="0"/>
              <a:t>University of Alaska</a:t>
            </a:r>
          </a:p>
          <a:p>
            <a:r>
              <a:rPr lang="en-US" sz="2800" dirty="0" smtClean="0"/>
              <a:t>Fairbanks</a:t>
            </a:r>
          </a:p>
          <a:p>
            <a:r>
              <a:rPr lang="en-US" sz="2800" dirty="0" smtClean="0"/>
              <a:t>99775</a:t>
            </a:r>
          </a:p>
          <a:p>
            <a:r>
              <a:rPr lang="en-US" sz="2800" dirty="0" smtClean="0"/>
              <a:t>dhmann@alaska.edu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269" y="2493818"/>
            <a:ext cx="7279927" cy="436418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1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84"/>
    </mc:Choice>
    <mc:Fallback xmlns="">
      <p:transition spd="slow" advTm="46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70" y="1716085"/>
            <a:ext cx="5292607" cy="47954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8620" y="2606416"/>
            <a:ext cx="51096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Plutons shown in orange.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rgbClr val="00B0F0"/>
                </a:solidFill>
              </a:rPr>
              <a:t>Denali is blue triangle.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Black lines are tectonic faults.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2002464" y="3405746"/>
            <a:ext cx="308474" cy="231449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50623" y="6108612"/>
            <a:ext cx="250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Hung (2008) MSc thesis.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283" y="127590"/>
            <a:ext cx="11212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Denali is a granite pluton that has been exposed at the Earth’s surface by erosion.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44"/>
    </mc:Choice>
    <mc:Fallback xmlns="">
      <p:transition spd="slow" advTm="40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043" y="974674"/>
            <a:ext cx="7689663" cy="57441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27" y="203835"/>
            <a:ext cx="117849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What caused Denali to be uplifted to its present height?</a:t>
            </a:r>
            <a:endParaRPr lang="en-US" sz="4000" dirty="0"/>
          </a:p>
        </p:txBody>
      </p:sp>
      <p:sp>
        <p:nvSpPr>
          <p:cNvPr id="5" name="Freeform 4"/>
          <p:cNvSpPr/>
          <p:nvPr/>
        </p:nvSpPr>
        <p:spPr>
          <a:xfrm>
            <a:off x="377687" y="2564296"/>
            <a:ext cx="7792278" cy="924362"/>
          </a:xfrm>
          <a:custGeom>
            <a:avLst/>
            <a:gdLst>
              <a:gd name="connsiteX0" fmla="*/ 0 w 7792278"/>
              <a:gd name="connsiteY0" fmla="*/ 665921 h 924362"/>
              <a:gd name="connsiteX1" fmla="*/ 974035 w 7792278"/>
              <a:gd name="connsiteY1" fmla="*/ 805069 h 924362"/>
              <a:gd name="connsiteX2" fmla="*/ 2007704 w 7792278"/>
              <a:gd name="connsiteY2" fmla="*/ 924339 h 924362"/>
              <a:gd name="connsiteX3" fmla="*/ 3210339 w 7792278"/>
              <a:gd name="connsiteY3" fmla="*/ 815008 h 924362"/>
              <a:gd name="connsiteX4" fmla="*/ 4363278 w 7792278"/>
              <a:gd name="connsiteY4" fmla="*/ 785191 h 924362"/>
              <a:gd name="connsiteX5" fmla="*/ 5168348 w 7792278"/>
              <a:gd name="connsiteY5" fmla="*/ 566530 h 924362"/>
              <a:gd name="connsiteX6" fmla="*/ 5824330 w 7792278"/>
              <a:gd name="connsiteY6" fmla="*/ 586408 h 924362"/>
              <a:gd name="connsiteX7" fmla="*/ 6559826 w 7792278"/>
              <a:gd name="connsiteY7" fmla="*/ 626165 h 924362"/>
              <a:gd name="connsiteX8" fmla="*/ 7185991 w 7792278"/>
              <a:gd name="connsiteY8" fmla="*/ 447261 h 924362"/>
              <a:gd name="connsiteX9" fmla="*/ 7792278 w 7792278"/>
              <a:gd name="connsiteY9" fmla="*/ 0 h 92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92278" h="924362">
                <a:moveTo>
                  <a:pt x="0" y="665921"/>
                </a:moveTo>
                <a:lnTo>
                  <a:pt x="974035" y="805069"/>
                </a:lnTo>
                <a:cubicBezTo>
                  <a:pt x="1308652" y="848139"/>
                  <a:pt x="1634987" y="922683"/>
                  <a:pt x="2007704" y="924339"/>
                </a:cubicBezTo>
                <a:cubicBezTo>
                  <a:pt x="2380421" y="925996"/>
                  <a:pt x="2817743" y="838199"/>
                  <a:pt x="3210339" y="815008"/>
                </a:cubicBezTo>
                <a:cubicBezTo>
                  <a:pt x="3602935" y="791817"/>
                  <a:pt x="4036943" y="826604"/>
                  <a:pt x="4363278" y="785191"/>
                </a:cubicBezTo>
                <a:cubicBezTo>
                  <a:pt x="4689613" y="743778"/>
                  <a:pt x="4924839" y="599660"/>
                  <a:pt x="5168348" y="566530"/>
                </a:cubicBezTo>
                <a:cubicBezTo>
                  <a:pt x="5411857" y="533399"/>
                  <a:pt x="5592417" y="576469"/>
                  <a:pt x="5824330" y="586408"/>
                </a:cubicBezTo>
                <a:cubicBezTo>
                  <a:pt x="6056243" y="596347"/>
                  <a:pt x="6332883" y="649356"/>
                  <a:pt x="6559826" y="626165"/>
                </a:cubicBezTo>
                <a:cubicBezTo>
                  <a:pt x="6786769" y="602974"/>
                  <a:pt x="6980582" y="551622"/>
                  <a:pt x="7185991" y="447261"/>
                </a:cubicBezTo>
                <a:cubicBezTo>
                  <a:pt x="7391400" y="342900"/>
                  <a:pt x="7591839" y="171450"/>
                  <a:pt x="7792278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9569" y="2379630"/>
            <a:ext cx="35085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McKinley pluton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785192" y="4731026"/>
            <a:ext cx="5482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volcanic and metasedimentary rocks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5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71"/>
    </mc:Choice>
    <mc:Fallback xmlns="">
      <p:transition spd="slow" advTm="37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521" y="726541"/>
            <a:ext cx="85460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prstClr val="black"/>
                </a:solidFill>
              </a:rPr>
              <a:t>How do you accommodate these </a:t>
            </a:r>
          </a:p>
          <a:p>
            <a:r>
              <a:rPr lang="en-US" sz="4800" dirty="0" smtClean="0">
                <a:solidFill>
                  <a:prstClr val="black"/>
                </a:solidFill>
              </a:rPr>
              <a:t>opposing forces?</a:t>
            </a:r>
            <a:endParaRPr lang="en-US" sz="4800" dirty="0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14268" y="1851137"/>
            <a:ext cx="9050352" cy="2294655"/>
            <a:chOff x="1930400" y="3126631"/>
            <a:chExt cx="7768666" cy="1011197"/>
          </a:xfrm>
        </p:grpSpPr>
        <p:sp>
          <p:nvSpPr>
            <p:cNvPr id="3" name="Rectangle 2"/>
            <p:cNvSpPr/>
            <p:nvPr/>
          </p:nvSpPr>
          <p:spPr>
            <a:xfrm>
              <a:off x="1930400" y="3403600"/>
              <a:ext cx="3352800" cy="721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18624" y="3400148"/>
              <a:ext cx="3680442" cy="737680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4923746" y="3126631"/>
              <a:ext cx="208195" cy="500022"/>
            </a:xfrm>
            <a:prstGeom prst="straightConnector1">
              <a:avLst/>
            </a:prstGeom>
            <a:ln w="152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1184293">
              <a:off x="5289040" y="3387557"/>
              <a:ext cx="1524132" cy="48162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5368523" y="4248623"/>
            <a:ext cx="66398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sz="4000" dirty="0" smtClean="0">
                <a:solidFill>
                  <a:prstClr val="black"/>
                </a:solidFill>
              </a:rPr>
              <a:t> </a:t>
            </a:r>
            <a:r>
              <a:rPr lang="en-US" sz="4800" dirty="0" smtClean="0">
                <a:solidFill>
                  <a:prstClr val="black"/>
                </a:solidFill>
              </a:rPr>
              <a:t>subduction</a:t>
            </a:r>
          </a:p>
          <a:p>
            <a:pPr marL="342900" indent="-342900">
              <a:buFontTx/>
              <a:buAutoNum type="arabicParenR"/>
            </a:pPr>
            <a:r>
              <a:rPr lang="en-US" sz="4800" dirty="0" smtClean="0">
                <a:solidFill>
                  <a:prstClr val="black"/>
                </a:solidFill>
              </a:rPr>
              <a:t> lateral displacement</a:t>
            </a:r>
          </a:p>
          <a:p>
            <a:pPr marL="342900" indent="-342900">
              <a:buFontTx/>
              <a:buAutoNum type="arabicParenR"/>
            </a:pP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smtClean="0">
                <a:solidFill>
                  <a:prstClr val="black"/>
                </a:solidFill>
              </a:rPr>
              <a:t>uplift</a:t>
            </a:r>
            <a:endParaRPr lang="en-US" sz="4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5313" y="2931831"/>
            <a:ext cx="2665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Pacific Plate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0809" y="3176948"/>
            <a:ext cx="37753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N American Plate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0905" y="120711"/>
            <a:ext cx="3359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Back to this slide….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56" y="4723511"/>
            <a:ext cx="7481455" cy="223999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41"/>
    </mc:Choice>
    <mc:Fallback xmlns="">
      <p:transition spd="slow" advTm="2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88" y="1402535"/>
            <a:ext cx="8086438" cy="52173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790" y="5018018"/>
            <a:ext cx="2621595" cy="17303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224" y="202206"/>
            <a:ext cx="115943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lateral </a:t>
            </a:r>
            <a:r>
              <a:rPr lang="en-US" sz="4400" dirty="0"/>
              <a:t>displacement:</a:t>
            </a:r>
            <a:r>
              <a:rPr lang="en-US" sz="4000" dirty="0"/>
              <a:t> </a:t>
            </a:r>
            <a:r>
              <a:rPr lang="en-US" sz="3600" dirty="0"/>
              <a:t>southern Alaska </a:t>
            </a:r>
            <a:r>
              <a:rPr lang="en-US" sz="3600" dirty="0" smtClean="0"/>
              <a:t>is slowly </a:t>
            </a:r>
            <a:r>
              <a:rPr lang="en-US" sz="3600" dirty="0"/>
              <a:t>rotating </a:t>
            </a:r>
          </a:p>
          <a:p>
            <a:r>
              <a:rPr lang="en-US" sz="3600" dirty="0" smtClean="0"/>
              <a:t>counterclockwise to accommodate plate collision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2" name="Down Arrow 1"/>
          <p:cNvSpPr/>
          <p:nvPr/>
        </p:nvSpPr>
        <p:spPr>
          <a:xfrm rot="5882682">
            <a:off x="7217615" y="3846197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583766" y="2079643"/>
            <a:ext cx="32868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Strike-slip faults </a:t>
            </a:r>
          </a:p>
          <a:p>
            <a:r>
              <a:rPr lang="en-US" sz="4000" dirty="0" smtClean="0"/>
              <a:t>accommodate</a:t>
            </a:r>
          </a:p>
          <a:p>
            <a:r>
              <a:rPr lang="en-US" sz="4000" dirty="0" smtClean="0"/>
              <a:t>this rotation.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865252">
            <a:off x="3336097" y="4597773"/>
            <a:ext cx="999831" cy="56088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5"/>
    </mc:Choice>
    <mc:Fallback xmlns="">
      <p:transition spd="slow" advTm="55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49" y="1062828"/>
            <a:ext cx="10277475" cy="5495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9975" y="4352925"/>
            <a:ext cx="118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Anchorage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0" y="4105275"/>
            <a:ext cx="107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Fairbanks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5288" y="242154"/>
            <a:ext cx="82162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What is a strike-slip fault?</a:t>
            </a:r>
            <a:endParaRPr lang="en-US" sz="6000" dirty="0"/>
          </a:p>
        </p:txBody>
      </p:sp>
      <p:sp>
        <p:nvSpPr>
          <p:cNvPr id="7" name="Rectangle 6"/>
          <p:cNvSpPr/>
          <p:nvPr/>
        </p:nvSpPr>
        <p:spPr>
          <a:xfrm>
            <a:off x="4094922" y="1062828"/>
            <a:ext cx="2743200" cy="835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1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9"/>
    </mc:Choice>
    <mc:Fallback xmlns="">
      <p:transition spd="slow" advTm="1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61" y="1010446"/>
            <a:ext cx="7593496" cy="54760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661" y="179449"/>
            <a:ext cx="9800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San Andreas fault is (mainly) strike-slip</a:t>
            </a:r>
            <a:endParaRPr lang="en-US" sz="48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1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5"/>
    </mc:Choice>
    <mc:Fallback xmlns="">
      <p:transition spd="slow" advTm="2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47" y="1687043"/>
            <a:ext cx="11757248" cy="2829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62" y="4781693"/>
            <a:ext cx="2916637" cy="19193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0024" y="173934"/>
            <a:ext cx="11426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Denali lies in a bend of the </a:t>
            </a:r>
          </a:p>
          <a:p>
            <a:r>
              <a:rPr lang="en-US" sz="4800" dirty="0" smtClean="0"/>
              <a:t>strike-slip Denali Fault</a:t>
            </a:r>
            <a:endParaRPr lang="en-US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8610" y="4521925"/>
            <a:ext cx="3095452" cy="22110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8946" y="6400800"/>
            <a:ext cx="1432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Mount </a:t>
            </a:r>
            <a:r>
              <a:rPr lang="en-US" dirty="0"/>
              <a:t>H</a:t>
            </a:r>
            <a:r>
              <a:rPr lang="en-US" dirty="0" smtClean="0"/>
              <a:t>ayes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1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08"/>
    </mc:Choice>
    <mc:Fallback xmlns="">
      <p:transition spd="slow" advTm="4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288" y="1044637"/>
            <a:ext cx="4670668" cy="5530070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 rot="16200000">
            <a:off x="5303813" y="2551756"/>
            <a:ext cx="1674489" cy="11288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86648" y="1694151"/>
            <a:ext cx="2637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Denali uplifted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994997" y="151016"/>
            <a:ext cx="9410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bends in faults cause mountain uplift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 rot="4398890">
            <a:off x="7014857" y="5293118"/>
            <a:ext cx="239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Denali Fault</a:t>
            </a:r>
            <a:endParaRPr lang="en-US" sz="36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20"/>
    </mc:Choice>
    <mc:Fallback xmlns="">
      <p:transition spd="slow" advTm="44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" y="244549"/>
            <a:ext cx="10243996" cy="582045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ectangle 2"/>
          <p:cNvSpPr/>
          <p:nvPr/>
        </p:nvSpPr>
        <p:spPr>
          <a:xfrm>
            <a:off x="454429" y="6123355"/>
            <a:ext cx="77834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https://coloradorailroadmuseum.org/event/colorado-rails-cocktails-june/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2"/>
    </mc:Choice>
    <mc:Fallback xmlns="">
      <p:transition spd="slow" advTm="2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86" y="213064"/>
            <a:ext cx="8599503" cy="6449627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9742" y="4300780"/>
            <a:ext cx="2851689" cy="728420"/>
          </a:xfrm>
          <a:custGeom>
            <a:avLst/>
            <a:gdLst>
              <a:gd name="connsiteX0" fmla="*/ 2851689 w 2851689"/>
              <a:gd name="connsiteY0" fmla="*/ 0 h 728420"/>
              <a:gd name="connsiteX1" fmla="*/ 0 w 2851689"/>
              <a:gd name="connsiteY1" fmla="*/ 728420 h 728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51689" h="728420">
                <a:moveTo>
                  <a:pt x="2851689" y="0"/>
                </a:moveTo>
                <a:lnTo>
                  <a:pt x="0" y="72842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076414" y="2549471"/>
            <a:ext cx="5912603" cy="1720312"/>
          </a:xfrm>
          <a:prstGeom prst="line">
            <a:avLst/>
          </a:prstGeom>
          <a:ln w="571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184902" y="767166"/>
            <a:ext cx="1997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Denali’s north peak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12203" y="2177512"/>
            <a:ext cx="180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Wickersham Wall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43208">
            <a:off x="3842209" y="3636652"/>
            <a:ext cx="2398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/>
              <a:t>Denali Fault</a:t>
            </a:r>
            <a:endParaRPr lang="en-US" sz="3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93050" y="6111340"/>
            <a:ext cx="2183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B0F0"/>
                </a:solidFill>
              </a:rPr>
              <a:t>Peters Glacier</a:t>
            </a:r>
            <a:endParaRPr lang="en-US" sz="2800" i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45680" y="1808180"/>
            <a:ext cx="1272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Mt. Foraker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32098" y="3938360"/>
            <a:ext cx="54422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w</a:t>
            </a:r>
            <a:r>
              <a:rPr lang="en-US" sz="4000" dirty="0" smtClean="0"/>
              <a:t>ithout the Denali Fault,</a:t>
            </a:r>
          </a:p>
          <a:p>
            <a:r>
              <a:rPr lang="en-US" sz="4000" dirty="0"/>
              <a:t>t</a:t>
            </a:r>
            <a:r>
              <a:rPr lang="en-US" sz="4000" dirty="0" smtClean="0"/>
              <a:t>here would be no Denali</a:t>
            </a:r>
            <a:endParaRPr lang="en-US" sz="40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98"/>
    </mc:Choice>
    <mc:Fallback xmlns="">
      <p:transition spd="slow" advTm="23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636" y="6340411"/>
            <a:ext cx="2104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Eric Simonson photograph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6" y="1177419"/>
            <a:ext cx="6792871" cy="5094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636" y="394629"/>
            <a:ext cx="112359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Denali: a granite pluton caught in a tectonic kink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7731952" y="3234567"/>
            <a:ext cx="42383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By the end of this lecture, you will understand exactly what I mean by this.</a:t>
            </a:r>
            <a:endParaRPr lang="en-US" sz="4000" dirty="0"/>
          </a:p>
        </p:txBody>
      </p:sp>
      <p:sp>
        <p:nvSpPr>
          <p:cNvPr id="6" name="Freeform 5"/>
          <p:cNvSpPr/>
          <p:nvPr/>
        </p:nvSpPr>
        <p:spPr>
          <a:xfrm>
            <a:off x="8728364" y="1446415"/>
            <a:ext cx="1035367" cy="1762298"/>
          </a:xfrm>
          <a:custGeom>
            <a:avLst/>
            <a:gdLst>
              <a:gd name="connsiteX0" fmla="*/ 590203 w 1035367"/>
              <a:gd name="connsiteY0" fmla="*/ 1762298 h 1762298"/>
              <a:gd name="connsiteX1" fmla="*/ 1014152 w 1035367"/>
              <a:gd name="connsiteY1" fmla="*/ 1039090 h 1762298"/>
              <a:gd name="connsiteX2" fmla="*/ 0 w 1035367"/>
              <a:gd name="connsiteY2" fmla="*/ 0 h 176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5367" h="1762298">
                <a:moveTo>
                  <a:pt x="590203" y="1762298"/>
                </a:moveTo>
                <a:cubicBezTo>
                  <a:pt x="851361" y="1547552"/>
                  <a:pt x="1112519" y="1332806"/>
                  <a:pt x="1014152" y="1039090"/>
                </a:cubicBezTo>
                <a:cubicBezTo>
                  <a:pt x="915785" y="745374"/>
                  <a:pt x="457892" y="372687"/>
                  <a:pt x="0" y="0"/>
                </a:cubicBezTo>
              </a:path>
            </a:pathLst>
          </a:custGeom>
          <a:noFill/>
          <a:ln w="76200"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62"/>
    </mc:Choice>
    <mc:Fallback xmlns="">
      <p:transition spd="slow" advTm="28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04" y="1226354"/>
            <a:ext cx="9268416" cy="54611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885" y="6275997"/>
            <a:ext cx="3265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Matt Nolan, Fairbanks Fodar, Inc.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12707" y="1600439"/>
            <a:ext cx="2596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Denali’s north peak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20712" y="4711283"/>
            <a:ext cx="18792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granite emplaced </a:t>
            </a:r>
          </a:p>
          <a:p>
            <a:r>
              <a:rPr lang="en-US" sz="2000" dirty="0" smtClean="0"/>
              <a:t>as pluton </a:t>
            </a:r>
          </a:p>
          <a:p>
            <a:r>
              <a:rPr lang="en-US" sz="2000" dirty="0"/>
              <a:t>6</a:t>
            </a:r>
            <a:r>
              <a:rPr lang="en-US" sz="2000" dirty="0" smtClean="0"/>
              <a:t>2 million years ago</a:t>
            </a:r>
            <a:endParaRPr lang="en-US" sz="2000" dirty="0"/>
          </a:p>
        </p:txBody>
      </p:sp>
      <p:sp>
        <p:nvSpPr>
          <p:cNvPr id="6" name="Right Brace 5"/>
          <p:cNvSpPr/>
          <p:nvPr/>
        </p:nvSpPr>
        <p:spPr>
          <a:xfrm>
            <a:off x="8971280" y="4185920"/>
            <a:ext cx="1026160" cy="2459409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346" y="1950849"/>
            <a:ext cx="769697" cy="19975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19405" y="2273848"/>
            <a:ext cx="21805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remnant roof of meta-sedimentary </a:t>
            </a:r>
          </a:p>
          <a:p>
            <a:r>
              <a:rPr lang="en-US" sz="2000" dirty="0" smtClean="0"/>
              <a:t>rock that is part of an exotic terrane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8221287" y="1600439"/>
            <a:ext cx="799059" cy="7437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3580" y="256587"/>
            <a:ext cx="113914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Denali: </a:t>
            </a:r>
            <a:r>
              <a:rPr lang="en-US" sz="4400" dirty="0"/>
              <a:t>a granite pluton caught in a tectonic kink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90"/>
    </mc:Choice>
    <mc:Fallback xmlns="">
      <p:transition spd="slow" advTm="36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03970" y="487017"/>
            <a:ext cx="589263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How fast is Denali rising?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69447" y="5337312"/>
            <a:ext cx="4617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roughly 1 cm / year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6" y="109330"/>
            <a:ext cx="5350411" cy="6679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467" y="6488668"/>
            <a:ext cx="4403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Cassin Ridge Denali poster by Alasdair Turner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9447" y="336490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Late Cenozoic Uplift of Denali and Its Relation to</a:t>
            </a:r>
          </a:p>
          <a:p>
            <a:r>
              <a:rPr lang="en-US" i="1" dirty="0"/>
              <a:t>Relative Plate Motion and Fault Morphology</a:t>
            </a:r>
          </a:p>
          <a:p>
            <a:r>
              <a:rPr lang="en-US" i="1" dirty="0"/>
              <a:t>Paul G. Fitzgerald, Edmund Stump, Thomas F. </a:t>
            </a:r>
            <a:r>
              <a:rPr lang="en-US" i="1" dirty="0" smtClean="0"/>
              <a:t>Redfield (1993) SCIENCE</a:t>
            </a:r>
            <a:endParaRPr lang="en-US" i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0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78"/>
    </mc:Choice>
    <mc:Fallback xmlns="">
      <p:transition spd="slow" advTm="26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70" y="1721419"/>
            <a:ext cx="6465833" cy="3968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270" y="5689824"/>
            <a:ext cx="3409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http://maxneale.blogspot.com/2014/08/expedition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6713" y="467139"/>
            <a:ext cx="108901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When was Denali’s granite core first unroofed?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585103" y="1799489"/>
            <a:ext cx="5448351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Only around 6 million years ago</a:t>
            </a:r>
          </a:p>
          <a:p>
            <a:endParaRPr lang="en-US" sz="3200" dirty="0"/>
          </a:p>
          <a:p>
            <a:r>
              <a:rPr lang="en-US" sz="3200" i="1" dirty="0" smtClean="0"/>
              <a:t>(yesterday in geological time)</a:t>
            </a:r>
          </a:p>
          <a:p>
            <a:endParaRPr lang="en-US" sz="3200" dirty="0"/>
          </a:p>
          <a:p>
            <a:r>
              <a:rPr lang="en-US" sz="4400" dirty="0" smtClean="0"/>
              <a:t>It is a young mountain.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1499" y="4661452"/>
            <a:ext cx="2593570" cy="2051326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7"/>
    </mc:Choice>
    <mc:Fallback xmlns="">
      <p:transition spd="slow" advTm="31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906588"/>
            <a:ext cx="8766899" cy="58212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" y="6376382"/>
            <a:ext cx="8301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NBC News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" y="75591"/>
            <a:ext cx="28857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Quiz Time!</a:t>
            </a:r>
            <a:endParaRPr lang="en-US" sz="48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"/>
    </mc:Choice>
    <mc:Fallback xmlns="">
      <p:transition spd="slow" advTm="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090" y="1041400"/>
            <a:ext cx="6136640" cy="4602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7178" y="5380672"/>
            <a:ext cx="417274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metasedimentary bedrock on left,</a:t>
            </a:r>
          </a:p>
          <a:p>
            <a:r>
              <a:rPr lang="en-US" dirty="0" smtClean="0"/>
              <a:t>granite on right.</a:t>
            </a:r>
          </a:p>
          <a:p>
            <a:r>
              <a:rPr lang="en-US" dirty="0" smtClean="0"/>
              <a:t>From Denali Pass (18,200’)</a:t>
            </a:r>
          </a:p>
          <a:p>
            <a:r>
              <a:rPr lang="en-US" dirty="0" smtClean="0"/>
              <a:t>Photograph courtesy of Jeff </a:t>
            </a:r>
            <a:r>
              <a:rPr lang="en-US" dirty="0" err="1" smtClean="0"/>
              <a:t>Benowitz</a:t>
            </a:r>
            <a:r>
              <a:rPr lang="en-US" dirty="0" smtClean="0"/>
              <a:t>, UAF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47178" y="382773"/>
            <a:ext cx="647192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dirty="0" smtClean="0"/>
              <a:t>Explain why Denali’s north peak is composed of dark, metasedimentary rock lying atop granite.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9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1"/>
    </mc:Choice>
    <mc:Fallback xmlns="">
      <p:transition spd="slow" advTm="34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484" y="829340"/>
            <a:ext cx="11597855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 What is the difference between an </a:t>
            </a:r>
            <a:r>
              <a:rPr lang="en-US" sz="3600" u="sng" dirty="0" smtClean="0"/>
              <a:t>intrusive</a:t>
            </a:r>
            <a:r>
              <a:rPr lang="en-US" sz="3600" dirty="0" smtClean="0"/>
              <a:t> igneous </a:t>
            </a:r>
          </a:p>
          <a:p>
            <a:r>
              <a:rPr lang="en-US" sz="3600" dirty="0" smtClean="0"/>
              <a:t>rock and an </a:t>
            </a:r>
            <a:r>
              <a:rPr lang="en-US" sz="3600" u="sng" dirty="0" smtClean="0"/>
              <a:t>extrusive</a:t>
            </a:r>
            <a:r>
              <a:rPr lang="en-US" sz="3600" dirty="0" smtClean="0"/>
              <a:t> igneous rock?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 smtClean="0"/>
              <a:t>3. What is the relationship between plutons and volcanoes?</a:t>
            </a:r>
          </a:p>
          <a:p>
            <a:endParaRPr lang="en-US" sz="3600" dirty="0" smtClean="0"/>
          </a:p>
          <a:p>
            <a:endParaRPr lang="en-US" sz="3600" dirty="0"/>
          </a:p>
          <a:p>
            <a:r>
              <a:rPr lang="en-US" sz="3600" dirty="0" smtClean="0"/>
              <a:t>4. How does subduction generate igneous rocks?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80"/>
    </mc:Choice>
    <mc:Fallback xmlns="">
      <p:transition spd="slow" advTm="36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711" y="95693"/>
            <a:ext cx="11113555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5) </a:t>
            </a:r>
            <a:r>
              <a:rPr lang="en-US" sz="3200" dirty="0" smtClean="0"/>
              <a:t>Why is southern Alaska rotating slowly counterclockwise?</a:t>
            </a: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6) How is this motion being accommodated by the Earth’s crust?</a:t>
            </a: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7) What is a </a:t>
            </a:r>
            <a:r>
              <a:rPr lang="en-US" sz="3200" i="1" dirty="0" smtClean="0"/>
              <a:t>restraining bend </a:t>
            </a:r>
            <a:r>
              <a:rPr lang="en-US" sz="3200" dirty="0" smtClean="0"/>
              <a:t>in a strike-slip fault?</a:t>
            </a:r>
          </a:p>
          <a:p>
            <a:endParaRPr lang="en-US" sz="3200" dirty="0" smtClean="0"/>
          </a:p>
          <a:p>
            <a:endParaRPr lang="en-US" sz="3200" dirty="0"/>
          </a:p>
          <a:p>
            <a:r>
              <a:rPr lang="en-US" sz="3200" dirty="0" smtClean="0"/>
              <a:t>8) How do restraining bends cause mountain building?</a:t>
            </a:r>
            <a:endParaRPr lang="en-US" sz="32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33"/>
    </mc:Choice>
    <mc:Fallback xmlns="">
      <p:transition spd="slow" advTm="39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5688" y="723014"/>
            <a:ext cx="113307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9) What are </a:t>
            </a:r>
            <a:r>
              <a:rPr lang="en-US" sz="3200" i="1" dirty="0" smtClean="0"/>
              <a:t>exotic terranes</a:t>
            </a:r>
            <a:r>
              <a:rPr lang="en-US" sz="3200" dirty="0" smtClean="0"/>
              <a:t>?</a:t>
            </a:r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10) What is the age of Denali’s granite bedrock?</a:t>
            </a:r>
          </a:p>
          <a:p>
            <a:endParaRPr lang="en-US" sz="3200" dirty="0"/>
          </a:p>
          <a:p>
            <a:endParaRPr lang="en-US" sz="3200" dirty="0" smtClean="0"/>
          </a:p>
          <a:p>
            <a:r>
              <a:rPr lang="en-US" sz="3200" dirty="0" smtClean="0"/>
              <a:t>11) When was Denali’s granite core first exposed by erosion at the surface of the Earth?</a:t>
            </a:r>
            <a:endParaRPr lang="en-US" sz="3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5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1"/>
    </mc:Choice>
    <mc:Fallback xmlns="">
      <p:transition spd="slow" advTm="16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7" y="235909"/>
            <a:ext cx="9748182" cy="64945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2140" y="350875"/>
            <a:ext cx="820608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THE END</a:t>
            </a:r>
          </a:p>
          <a:p>
            <a:endParaRPr lang="en-US" sz="4400" dirty="0" smtClean="0"/>
          </a:p>
          <a:p>
            <a:r>
              <a:rPr lang="en-US" sz="4400" dirty="0" smtClean="0"/>
              <a:t>Please email me with questions and comments.</a:t>
            </a:r>
          </a:p>
          <a:p>
            <a:r>
              <a:rPr lang="en-US" sz="4400" i="1" dirty="0" smtClean="0"/>
              <a:t>dhmann@alaska.edu</a:t>
            </a:r>
            <a:endParaRPr lang="en-US" sz="4400" i="1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5"/>
    </mc:Choice>
    <mc:Fallback xmlns="">
      <p:transition spd="slow" advTm="17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52282" y="1609106"/>
            <a:ext cx="7529158" cy="5153051"/>
            <a:chOff x="113030" y="282575"/>
            <a:chExt cx="9386570" cy="64637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030" y="282575"/>
              <a:ext cx="9386570" cy="61117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75920" y="6065520"/>
              <a:ext cx="16066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Alasdair Turner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035040" y="558800"/>
              <a:ext cx="22701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Denali (south) summit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82578" y="743466"/>
              <a:ext cx="1212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north peak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32555" y="6376971"/>
              <a:ext cx="1657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Kahiltna</a:t>
              </a:r>
              <a:r>
                <a:rPr lang="en-US" i="1" dirty="0" smtClean="0"/>
                <a:t> Glacier</a:t>
              </a:r>
              <a:endParaRPr lang="en-US" i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22896" y="1361440"/>
              <a:ext cx="1483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West Buttress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32554" y="2082800"/>
              <a:ext cx="6896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14,000 ‘</a:t>
              </a:r>
              <a:endParaRPr lang="en-US" sz="12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72681" y="133038"/>
            <a:ext cx="1185952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Denali is a topographically complex, glacier-carved </a:t>
            </a:r>
          </a:p>
          <a:p>
            <a:r>
              <a:rPr lang="en-US" sz="4400" dirty="0" smtClean="0"/>
              <a:t>massif of </a:t>
            </a:r>
            <a:r>
              <a:rPr lang="en-US" sz="4400" dirty="0" smtClean="0">
                <a:solidFill>
                  <a:srgbClr val="FF99CC"/>
                </a:solidFill>
              </a:rPr>
              <a:t>pink</a:t>
            </a:r>
            <a:r>
              <a:rPr lang="en-US" sz="4400" dirty="0" smtClean="0"/>
              <a:t> granite. </a:t>
            </a:r>
            <a:endParaRPr lang="en-US" sz="4400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75"/>
    </mc:Choice>
    <mc:Fallback xmlns="">
      <p:transition spd="slow" advTm="17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8081" y="167045"/>
            <a:ext cx="12225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Denali and Mount Foraker tower above other peaks in the Alaska Range.</a:t>
            </a:r>
            <a:endParaRPr lang="en-US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243967" y="989010"/>
            <a:ext cx="8850156" cy="5561419"/>
            <a:chOff x="254000" y="655211"/>
            <a:chExt cx="8458372" cy="54407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0" y="655211"/>
              <a:ext cx="8458372" cy="544079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1907965">
              <a:off x="2161340" y="3988199"/>
              <a:ext cx="1657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Kahiltna</a:t>
              </a:r>
              <a:r>
                <a:rPr lang="en-US" dirty="0" smtClean="0"/>
                <a:t> Glacier</a:t>
              </a:r>
              <a:endParaRPr lang="en-US" dirty="0"/>
            </a:p>
          </p:txBody>
        </p:sp>
        <p:sp>
          <p:nvSpPr>
            <p:cNvPr id="5" name="Isosceles Triangle 4"/>
            <p:cNvSpPr/>
            <p:nvPr/>
          </p:nvSpPr>
          <p:spPr>
            <a:xfrm>
              <a:off x="3719477" y="1289214"/>
              <a:ext cx="223520" cy="23368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11669" y="1725385"/>
              <a:ext cx="243861" cy="25605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9265183" y="1637070"/>
            <a:ext cx="25318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Why is Denali so high?</a:t>
            </a:r>
          </a:p>
          <a:p>
            <a:endParaRPr lang="en-US" sz="4400" dirty="0"/>
          </a:p>
          <a:p>
            <a:r>
              <a:rPr lang="en-US" sz="4400" dirty="0" smtClean="0"/>
              <a:t>How did it form?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400140" y="1601074"/>
            <a:ext cx="8874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Foraker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17,400’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3267" y="1074534"/>
            <a:ext cx="878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Denali,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20,310’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01"/>
    </mc:Choice>
    <mc:Fallback xmlns="">
      <p:transition spd="slow" advTm="29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79" y="1647369"/>
            <a:ext cx="6505672" cy="48792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7345" y="245562"/>
            <a:ext cx="116315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Denali has one of the highest vertical reliefs of any mountain,</a:t>
            </a:r>
          </a:p>
          <a:p>
            <a:r>
              <a:rPr lang="en-US" sz="3600" dirty="0" smtClean="0"/>
              <a:t>standing some 18,000 feet above lowlands to its north. 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048285" y="2932833"/>
            <a:ext cx="3667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Where did this monster of a mountain come from?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5178055" y="1924494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9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9"/>
    </mc:Choice>
    <mc:Fallback xmlns="">
      <p:transition spd="slow" advTm="1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30676" y="6127097"/>
            <a:ext cx="38958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https://earthquake.alaska.edu/network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813034"/>
            <a:ext cx="7125876" cy="47401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430676" y="5837726"/>
            <a:ext cx="4958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seismicity </a:t>
            </a:r>
            <a:r>
              <a:rPr lang="en-US" dirty="0"/>
              <a:t>from 1970-2012 for </a:t>
            </a:r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08000"/>
            <a:ext cx="11384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Denali is located at a tectonic nexus created by the collision </a:t>
            </a:r>
          </a:p>
          <a:p>
            <a:r>
              <a:rPr lang="en-US" sz="3600" dirty="0" smtClean="0"/>
              <a:t>of two tectonic plates.</a:t>
            </a:r>
            <a:endParaRPr lang="en-US" sz="3600" dirty="0"/>
          </a:p>
        </p:txBody>
      </p:sp>
      <p:sp>
        <p:nvSpPr>
          <p:cNvPr id="5" name="Isosceles Triangle 4"/>
          <p:cNvSpPr/>
          <p:nvPr/>
        </p:nvSpPr>
        <p:spPr>
          <a:xfrm>
            <a:off x="3734486" y="3762863"/>
            <a:ext cx="266504" cy="23169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311" y="2148186"/>
            <a:ext cx="297048" cy="249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12558" y="2060870"/>
            <a:ext cx="853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Denali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82516" y="2622770"/>
            <a:ext cx="892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Earthquake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7658553" y="2548108"/>
            <a:ext cx="36679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locations of earthquakes reveal the boundaries between these plates.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103690" y="3594838"/>
            <a:ext cx="1376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North </a:t>
            </a:r>
          </a:p>
          <a:p>
            <a:r>
              <a:rPr lang="en-US" sz="2400" dirty="0" smtClean="0"/>
              <a:t>American</a:t>
            </a:r>
          </a:p>
          <a:p>
            <a:r>
              <a:rPr lang="en-US" sz="2400" dirty="0" smtClean="0"/>
              <a:t>Plate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734486" y="5575015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Pacific Plate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734486" y="3762863"/>
            <a:ext cx="363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</a:t>
            </a:r>
            <a:endParaRPr lang="en-US" sz="1400" dirty="0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2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96"/>
    </mc:Choice>
    <mc:Fallback xmlns="">
      <p:transition spd="slow" advTm="5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232" y="556820"/>
            <a:ext cx="5691447" cy="6097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563" y="1521228"/>
            <a:ext cx="531269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North American Plate moves west.</a:t>
            </a:r>
          </a:p>
          <a:p>
            <a:endParaRPr lang="en-US" sz="2800" dirty="0" smtClean="0"/>
          </a:p>
          <a:p>
            <a:r>
              <a:rPr lang="en-US" sz="2800" dirty="0" smtClean="0"/>
              <a:t>Pacific Plate moves north. 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Notice the kink in the continental margin in southern Alaska.</a:t>
            </a:r>
          </a:p>
          <a:p>
            <a:endParaRPr lang="en-US" sz="2800" dirty="0"/>
          </a:p>
          <a:p>
            <a:r>
              <a:rPr lang="en-US" sz="2800" dirty="0" smtClean="0"/>
              <a:t>Denali is located under the letter “l” in “Alaska”.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rot="16793440">
            <a:off x="6873073" y="3084846"/>
            <a:ext cx="870923" cy="3794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36487" y="3483163"/>
            <a:ext cx="10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2.5”/</a:t>
            </a:r>
            <a:r>
              <a:rPr lang="en-US" sz="2400" dirty="0" err="1" smtClean="0"/>
              <a:t>yr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323181">
            <a:off x="7919634" y="3109301"/>
            <a:ext cx="410767" cy="8425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2578" y="3776310"/>
            <a:ext cx="1440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½ to 1”/</a:t>
            </a:r>
            <a:r>
              <a:rPr lang="en-US" sz="2400" dirty="0" err="1" smtClean="0"/>
              <a:t>yr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6479" y="348159"/>
            <a:ext cx="62727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This is an oblique collision.</a:t>
            </a:r>
            <a:endParaRPr lang="en-US" sz="4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1035" y="2308007"/>
            <a:ext cx="1548518" cy="137781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20"/>
    </mc:Choice>
    <mc:Fallback xmlns="">
      <p:transition spd="slow" advTm="46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1993</TotalTime>
  <Words>1341</Words>
  <Application>Microsoft Office PowerPoint</Application>
  <PresentationFormat>Widescreen</PresentationFormat>
  <Paragraphs>301</Paragraphs>
  <Slides>48</Slides>
  <Notes>2</Notes>
  <HiddenSlides>0</HiddenSlides>
  <MMClips>48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</dc:creator>
  <cp:lastModifiedBy>Dan</cp:lastModifiedBy>
  <cp:revision>140</cp:revision>
  <dcterms:created xsi:type="dcterms:W3CDTF">2019-02-28T04:34:07Z</dcterms:created>
  <dcterms:modified xsi:type="dcterms:W3CDTF">2019-04-02T06:25:18Z</dcterms:modified>
</cp:coreProperties>
</file>